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70" r:id="rId4"/>
    <p:sldId id="272" r:id="rId5"/>
    <p:sldId id="260" r:id="rId6"/>
    <p:sldId id="271" r:id="rId7"/>
    <p:sldId id="276" r:id="rId8"/>
    <p:sldId id="275" r:id="rId9"/>
    <p:sldId id="268" r:id="rId10"/>
    <p:sldId id="273" r:id="rId11"/>
    <p:sldId id="264" r:id="rId12"/>
    <p:sldId id="266" r:id="rId13"/>
  </p:sldIdLst>
  <p:sldSz cx="12192000" cy="6858000"/>
  <p:notesSz cx="6858000" cy="12192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Regular" panose="020F0502020204030203" pitchFamily="34" charset="0"/>
      <p:regular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0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4.png"/><Relationship Id="rId10" Type="http://schemas.openxmlformats.org/officeDocument/2006/relationships/image" Target="../media/image28.sv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14271" cy="686580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95176" y="5084364"/>
            <a:ext cx="11313366" cy="10951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13"/>
              </a:lnSpc>
              <a:buNone/>
            </a:pPr>
            <a:r>
              <a:rPr lang="en-US" sz="40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 Aquifers: Investigating Water Potability Trends for Public Health</a:t>
            </a:r>
          </a:p>
          <a:p>
            <a:pPr algn="l">
              <a:lnSpc>
                <a:spcPts val="4313"/>
              </a:lnSpc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9780" y="6339959"/>
            <a:ext cx="11559172" cy="525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  <a:spcBef>
                <a:spcPts val="79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presentation explores the use of predictive models to determine the potability of water sources, helping ensure the availability of safe and clean drinking water</a:t>
            </a: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/>
          <a:srcRect t="20315" b="20315"/>
          <a:stretch/>
        </p:blipFill>
        <p:spPr>
          <a:xfrm>
            <a:off x="114271" y="0"/>
            <a:ext cx="12074681" cy="476130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E211178-F47E-8151-9708-899689866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88"/>
    </mc:Choice>
    <mc:Fallback>
      <p:transition spd="slow" advTm="3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234"/>
            <a:ext cx="12188952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195"/>
              </a:lnSpc>
              <a:buNone/>
            </a:pPr>
            <a:r>
              <a:rPr lang="en-US" sz="3000" b="1" dirty="0">
                <a:solidFill>
                  <a:srgbClr val="0F333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Deployment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2333042"/>
          </a:xfrm>
          <a:prstGeom prst="rect">
            <a:avLst/>
          </a:prstGeom>
          <a:noFill/>
          <a:ln w="25400">
            <a:solidFill>
              <a:srgbClr val="DC582A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22047"/>
            <a:ext cx="3456711" cy="357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17"/>
              </a:lnSpc>
              <a:buNone/>
            </a:pPr>
            <a:r>
              <a:rPr lang="en-US" sz="2059" kern="0" spc="41" dirty="0">
                <a:solidFill>
                  <a:srgbClr val="0F3332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Selection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197701"/>
            <a:ext cx="3456711" cy="1383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0"/>
              </a:lnSpc>
              <a:spcBef>
                <a:spcPts val="912"/>
              </a:spcBef>
              <a:buNone/>
            </a:pPr>
            <a:r>
              <a:rPr lang="en-US" sz="1514" kern="0" spc="30" dirty="0">
                <a:solidFill>
                  <a:srgbClr val="000000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 is recommended for deployment due to its consistent performance and reliability in predicting water potability.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5178" y="1523619"/>
            <a:ext cx="3618595" cy="2333042"/>
          </a:xfrm>
          <a:prstGeom prst="rect">
            <a:avLst/>
          </a:prstGeom>
          <a:noFill/>
          <a:ln w="25400">
            <a:solidFill>
              <a:srgbClr val="DC582A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570857" y="1722047"/>
            <a:ext cx="3456711" cy="357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17"/>
              </a:lnSpc>
              <a:buNone/>
            </a:pPr>
            <a:r>
              <a:rPr lang="en-US" sz="2059" kern="0" spc="41" dirty="0">
                <a:solidFill>
                  <a:srgbClr val="0F3332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Accuracy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570858" y="2197701"/>
            <a:ext cx="3176962" cy="1383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0"/>
              </a:lnSpc>
              <a:spcBef>
                <a:spcPts val="912"/>
              </a:spcBef>
              <a:buNone/>
            </a:pPr>
            <a:r>
              <a:rPr lang="en-US" sz="1514" kern="0" spc="30" dirty="0">
                <a:solidFill>
                  <a:srgbClr val="000000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 has demonstrated high accuracy in predicting whether water is potable, making it a reliable choice for deployment.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23619"/>
            <a:ext cx="3618595" cy="2333042"/>
          </a:xfrm>
          <a:prstGeom prst="rect">
            <a:avLst/>
          </a:prstGeom>
          <a:noFill/>
          <a:ln w="25400">
            <a:solidFill>
              <a:srgbClr val="DC582A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22047"/>
            <a:ext cx="3456711" cy="357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17"/>
              </a:lnSpc>
              <a:buNone/>
            </a:pPr>
            <a:r>
              <a:rPr lang="en-US" sz="2059" kern="0" spc="41" dirty="0">
                <a:solidFill>
                  <a:srgbClr val="0F3332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Robustness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6" y="2197701"/>
            <a:ext cx="3182830" cy="1383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0"/>
              </a:lnSpc>
              <a:spcBef>
                <a:spcPts val="912"/>
              </a:spcBef>
              <a:buNone/>
            </a:pPr>
            <a:r>
              <a:rPr lang="en-US" sz="1514" kern="0" spc="30" dirty="0">
                <a:solidFill>
                  <a:srgbClr val="000000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 is robust to outliers and can handle diverse input data, ensuring reliable predictions even with varying water quality parameters.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4047113"/>
            <a:ext cx="5523119" cy="2333042"/>
          </a:xfrm>
          <a:prstGeom prst="rect">
            <a:avLst/>
          </a:prstGeom>
          <a:noFill/>
          <a:ln w="25400">
            <a:solidFill>
              <a:srgbClr val="DC582A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245541"/>
            <a:ext cx="5551687" cy="357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17"/>
              </a:lnSpc>
              <a:buNone/>
            </a:pPr>
            <a:r>
              <a:rPr lang="en-US" sz="2059" kern="0" spc="41" dirty="0">
                <a:solidFill>
                  <a:srgbClr val="0F3332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 Considerations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721195"/>
            <a:ext cx="5113645" cy="8302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0"/>
              </a:lnSpc>
              <a:spcBef>
                <a:spcPts val="912"/>
              </a:spcBef>
              <a:buNone/>
            </a:pPr>
            <a:r>
              <a:rPr lang="en-US" sz="1514" kern="0" spc="30" dirty="0">
                <a:solidFill>
                  <a:srgbClr val="000000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 can be easily integrated into real-world water treatment systems, allowing for seamless monitoring and decision-making processes.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189702" y="4047113"/>
            <a:ext cx="5523119" cy="2333042"/>
          </a:xfrm>
          <a:prstGeom prst="rect">
            <a:avLst/>
          </a:prstGeom>
          <a:noFill/>
          <a:ln w="25400">
            <a:solidFill>
              <a:srgbClr val="DC582A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475381" y="4245541"/>
            <a:ext cx="5551687" cy="357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17"/>
              </a:lnSpc>
              <a:buNone/>
            </a:pPr>
            <a:r>
              <a:rPr lang="en-US" sz="2059" kern="0" spc="41" dirty="0">
                <a:solidFill>
                  <a:srgbClr val="0F3332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Interpretability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475381" y="4721195"/>
            <a:ext cx="4871045" cy="11070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0"/>
              </a:lnSpc>
              <a:spcBef>
                <a:spcPts val="912"/>
              </a:spcBef>
              <a:buNone/>
            </a:pPr>
            <a:r>
              <a:rPr lang="en-US" sz="1514" kern="0" spc="30" dirty="0">
                <a:solidFill>
                  <a:srgbClr val="000000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model's decision-making process is more transparent and interpretable than other complex models, facilitating understanding and trust in the predictions.</a:t>
            </a:r>
            <a:endParaRPr lang="en-US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AC57E81-ECE7-B42D-85CE-4B46BE6F2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61"/>
    </mc:Choice>
    <mc:Fallback>
      <p:transition spd="slow" advTm="41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76181" cy="130459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22566"/>
            <a:ext cx="12188952" cy="507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4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Challenges </a:t>
            </a: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Opportunities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78636" y="1877068"/>
            <a:ext cx="5446938" cy="41766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23"/>
              </a:lnSpc>
              <a:buSzPct val="100000"/>
              <a:buChar char="•"/>
            </a:pPr>
            <a:r>
              <a:rPr lang="en-US" sz="1796" b="1" kern="0" spc="179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QUALITY AND PREPROCESSING</a:t>
            </a:r>
          </a:p>
          <a:p>
            <a:pPr lvl="1" algn="l">
              <a:lnSpc>
                <a:spcPts val="2176"/>
              </a:lnSpc>
              <a:spcBef>
                <a:spcPts val="247"/>
              </a:spcBef>
              <a:buNone/>
            </a:pPr>
            <a:r>
              <a:rPr lang="en-US" sz="1393" kern="0" spc="42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Ensuring high-quality, representative data for training the predictive model to enhance accuracy and reliability.</a:t>
            </a:r>
          </a:p>
          <a:p>
            <a:pPr marL="242900" indent="-242900" algn="l">
              <a:lnSpc>
                <a:spcPts val="2423"/>
              </a:lnSpc>
              <a:spcBef>
                <a:spcPts val="2353"/>
              </a:spcBef>
              <a:buSzPct val="100000"/>
              <a:buChar char="•"/>
            </a:pPr>
            <a:r>
              <a:rPr lang="en-US" sz="1796" b="1" kern="0" spc="179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ENGINEERING AND SELECTION</a:t>
            </a:r>
          </a:p>
          <a:p>
            <a:pPr lvl="1" algn="l">
              <a:lnSpc>
                <a:spcPts val="2176"/>
              </a:lnSpc>
              <a:spcBef>
                <a:spcPts val="247"/>
              </a:spcBef>
              <a:buNone/>
            </a:pPr>
            <a:r>
              <a:rPr lang="en-US" sz="1393" kern="0" spc="42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Identifying the most relevant variables and creating meaningful features to improve the model's predictive power.</a:t>
            </a:r>
          </a:p>
          <a:p>
            <a:pPr marL="242900" indent="-242900" algn="l">
              <a:lnSpc>
                <a:spcPts val="2423"/>
              </a:lnSpc>
              <a:spcBef>
                <a:spcPts val="2353"/>
              </a:spcBef>
              <a:buSzPct val="100000"/>
              <a:buChar char="•"/>
            </a:pPr>
            <a:r>
              <a:rPr lang="en-US" sz="1796" b="1" kern="0" spc="179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 AND INTERPRETABILITY</a:t>
            </a:r>
          </a:p>
          <a:p>
            <a:pPr lvl="1" algn="l">
              <a:lnSpc>
                <a:spcPts val="2176"/>
              </a:lnSpc>
              <a:spcBef>
                <a:spcPts val="247"/>
              </a:spcBef>
              <a:buNone/>
            </a:pPr>
            <a:r>
              <a:rPr lang="en-US" sz="1393" kern="0" spc="42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Balancing model complexity to achieve high accuracy while maintaining interpretability and explainability.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284928" y="1892263"/>
            <a:ext cx="5446938" cy="29486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23"/>
              </a:lnSpc>
              <a:buSzPct val="100000"/>
              <a:buChar char="•"/>
            </a:pPr>
            <a:r>
              <a:rPr lang="en-US" sz="1796" b="1" kern="0" spc="179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REAL-TIME DEPLOYMENT AND SCALABILITY</a:t>
            </a:r>
          </a:p>
          <a:p>
            <a:pPr lvl="1" algn="l">
              <a:lnSpc>
                <a:spcPts val="2176"/>
              </a:lnSpc>
              <a:spcBef>
                <a:spcPts val="247"/>
              </a:spcBef>
              <a:buNone/>
            </a:pPr>
            <a:r>
              <a:rPr lang="en-US" sz="1393" kern="0" spc="42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Ensuring the model can be efficiently deployed and scaled to handle large-scale, real-time water quality monitoring applications.</a:t>
            </a:r>
          </a:p>
          <a:p>
            <a:pPr marL="242900" indent="-242900" algn="l">
              <a:lnSpc>
                <a:spcPts val="2423"/>
              </a:lnSpc>
              <a:spcBef>
                <a:spcPts val="2353"/>
              </a:spcBef>
              <a:buSzPct val="100000"/>
              <a:buChar char="•"/>
            </a:pPr>
            <a:r>
              <a:rPr lang="en-US" sz="1796" b="1" kern="0" spc="179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EXPANDING USE CASES</a:t>
            </a:r>
          </a:p>
          <a:p>
            <a:pPr lvl="1" algn="l">
              <a:lnSpc>
                <a:spcPts val="2176"/>
              </a:lnSpc>
              <a:spcBef>
                <a:spcPts val="247"/>
              </a:spcBef>
              <a:buNone/>
            </a:pPr>
            <a:r>
              <a:rPr lang="en-US" sz="1393" kern="0" spc="42" dirty="0">
                <a:solidFill>
                  <a:srgbClr val="181818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Exploring the potential for the predictive model to be applied to other water-related applications, such as wastewater treatment and agricultural irrigation.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8122F7-4407-3FD4-E3D2-E2A9CFAA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42"/>
    </mc:Choice>
    <mc:Fallback>
      <p:transition spd="slow" advTm="3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023431"/>
            <a:ext cx="2894472" cy="8113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195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Enhancements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658" y="1180805"/>
            <a:ext cx="5151737" cy="107605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475631" y="1605037"/>
            <a:ext cx="4537457" cy="212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675"/>
              </a:lnSpc>
              <a:buNone/>
            </a:pPr>
            <a:r>
              <a:rPr lang="en-US" sz="1224" kern="0" spc="25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Incorporate Customer Sentiment Analysis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5658" y="2323520"/>
            <a:ext cx="2847263" cy="107605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475631" y="2533493"/>
            <a:ext cx="2266240" cy="6377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675"/>
              </a:lnSpc>
              <a:buNone/>
            </a:pPr>
            <a:r>
              <a:rPr lang="en-US" sz="1224" kern="0" spc="25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 Feature Engineering with Geospatial Data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5658" y="3466234"/>
            <a:ext cx="7446688" cy="107605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475631" y="3890466"/>
            <a:ext cx="6808672" cy="212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675"/>
              </a:lnSpc>
              <a:buNone/>
            </a:pPr>
            <a:r>
              <a:rPr lang="en-US" sz="1224" kern="0" spc="25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Ensemble Modeling Techniques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5658" y="4608948"/>
            <a:ext cx="4494676" cy="1076056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475631" y="5033180"/>
            <a:ext cx="3888538" cy="212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675"/>
              </a:lnSpc>
              <a:buNone/>
            </a:pPr>
            <a:r>
              <a:rPr lang="en-US" sz="1224" kern="0" spc="25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Real-Time Churn Prediction Capabilities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40AC5C-77B4-49B9-9425-ABE442DFA7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D805F2D-D474-A197-0E65-DFAB8FB5E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3"/>
    </mc:Choice>
    <mc:Fallback>
      <p:transition spd="slow" advTm="1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88"/>
            <a:ext cx="12188952" cy="481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071023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476006" y="1998798"/>
            <a:ext cx="1428393" cy="1428393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9116" y="2353107"/>
            <a:ext cx="504699" cy="72371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93760" y="3515275"/>
            <a:ext cx="3592884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Variable: Potability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3760" y="3832140"/>
            <a:ext cx="3592884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project focuses on predicting whether water from a source is safe for human consumption.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380280" y="1998798"/>
            <a:ext cx="1428393" cy="1428393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9916" y="2470277"/>
            <a:ext cx="561835" cy="476131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350408" y="3515275"/>
            <a:ext cx="348813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 and Evaluation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350408" y="3832140"/>
            <a:ext cx="3488135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is to build and evaluate models that can accurately predict the water potability outcome.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9284553" y="1998798"/>
            <a:ext cx="1428393" cy="1428393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38399" y="2378216"/>
            <a:ext cx="923694" cy="666583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202308" y="3515275"/>
            <a:ext cx="3592884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Ensuring Safe Water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8202308" y="3832140"/>
            <a:ext cx="3592884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Accurately predicting water potability is crucial for providing safe drinking water to communities.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F3AE37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1632439" y="5664054"/>
            <a:ext cx="8924075" cy="863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0710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introductory slide sets the stage for a project focused on predicting water potability, a key factor in ensuring safe and reliable drinking water for the public.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295C5D7-3C27-40B8-5F21-23EA8D15B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99"/>
    </mc:Choice>
    <mc:Fallback>
      <p:transition spd="slow" advTm="49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234"/>
            <a:ext cx="12188952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195"/>
              </a:lnSpc>
              <a:buNone/>
            </a:pPr>
            <a:r>
              <a:rPr lang="en-US" sz="3000" b="1" dirty="0"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 Statement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558972" y="1518267"/>
            <a:ext cx="5446938" cy="3771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140"/>
              </a:lnSpc>
              <a:buSzPct val="100000"/>
              <a:buChar char="•"/>
            </a:pPr>
            <a:r>
              <a:rPr lang="en-US" sz="2295" kern="0" spc="4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Water Quality Parameters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r>
              <a:rPr lang="en-US" sz="1466" kern="0" spc="29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 various physical, chemical, and biological parameters that determine water potability, such as pH, turbidity, dissolved oxygen, and presence of coliform bacteria.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endParaRPr lang="en-US" sz="1466" kern="0" spc="29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endParaRPr lang="en-US" sz="1466" kern="0" spc="29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2900" indent="-242900" algn="l">
              <a:lnSpc>
                <a:spcPts val="3140"/>
              </a:lnSpc>
              <a:spcBef>
                <a:spcPts val="2421"/>
              </a:spcBef>
              <a:buSzPct val="100000"/>
              <a:buChar char="•"/>
            </a:pPr>
            <a:r>
              <a:rPr lang="en-US" sz="2295" kern="0" spc="4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Predictive Modeling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r>
              <a:rPr lang="en-US" sz="1466" kern="0" spc="29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a robust machine learning model that can accurately predict water potability based on the collected water quality data.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399200" y="1501469"/>
            <a:ext cx="5446938" cy="41619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140"/>
              </a:lnSpc>
              <a:buSzPct val="100000"/>
              <a:buChar char="•"/>
            </a:pPr>
            <a:r>
              <a:rPr lang="en-US" sz="2295" kern="0" spc="4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Stakeholder Engagement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r>
              <a:rPr lang="en-US" sz="1466" kern="0" spc="29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Enable stakeholders, including water utilities, regulatory authorities, and community representatives, to make informed decisions about water treatment and distribution to ensure safe drinking water.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endParaRPr lang="en-US" sz="1466" kern="0" spc="29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2900" indent="-242900" algn="l">
              <a:lnSpc>
                <a:spcPts val="3140"/>
              </a:lnSpc>
              <a:spcBef>
                <a:spcPts val="2421"/>
              </a:spcBef>
              <a:buSzPct val="100000"/>
              <a:buChar char="•"/>
            </a:pPr>
            <a:r>
              <a:rPr lang="en-US" sz="2295" kern="0" spc="4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Informed Decision-Making</a:t>
            </a:r>
          </a:p>
          <a:p>
            <a:pPr lvl="1" algn="l">
              <a:lnSpc>
                <a:spcPts val="2111"/>
              </a:lnSpc>
              <a:spcBef>
                <a:spcPts val="232"/>
              </a:spcBef>
              <a:buNone/>
            </a:pPr>
            <a:r>
              <a:rPr lang="en-US" sz="1466" kern="0" spc="29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 a tool that allows stakeholders to assess water potability and take appropriate actions to address any water quality issues, promoting public health and environmental sustainability.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DB4783-A13B-5CF6-0443-2C0BFBAA8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69"/>
    </mc:Choice>
    <mc:Fallback>
      <p:transition spd="slow" advTm="65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Dictionary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599800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1799418"/>
            <a:ext cx="3456711" cy="344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61810" y="2265669"/>
            <a:ext cx="3332915" cy="759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 of acidity or basicity of the water sample, ranging from 0 to 14, with 7 being neutral.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285178" y="1599800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70857" y="1799418"/>
            <a:ext cx="3456711" cy="344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Turbidity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570857" y="2265669"/>
            <a:ext cx="3039311" cy="759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 of the cloudiness or haziness of the water, caused by suspended particles.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8094226" y="1599800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8379905" y="1799418"/>
            <a:ext cx="3456711" cy="344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Chlorine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379905" y="2265669"/>
            <a:ext cx="3143501" cy="759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 of the free chlorine content in the water, used for disinfection and water treatment.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6131" y="4085203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284821"/>
            <a:ext cx="3456711" cy="688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Dissolved Solids (TDS)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1" y="5095434"/>
            <a:ext cx="3121932" cy="10132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 the total amount of dissolved substances in the water, including minerals, salts, and organic matter.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285178" y="4085203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4570857" y="4284821"/>
            <a:ext cx="3456711" cy="344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Nitrate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570858" y="4751073"/>
            <a:ext cx="3226124" cy="10132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 of the concentration of nitrate ions, which can indicate agricultural or wastewater pollution.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094226" y="4085203"/>
            <a:ext cx="3618595" cy="2294951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8379905" y="4284821"/>
            <a:ext cx="3456711" cy="344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14"/>
              </a:lnSpc>
              <a:buNone/>
            </a:pPr>
            <a:r>
              <a:rPr lang="en-US" sz="19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Potability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8379905" y="4751073"/>
            <a:ext cx="3143501" cy="10132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5"/>
              </a:lnSpc>
              <a:spcBef>
                <a:spcPts val="941"/>
              </a:spcBef>
              <a:buNone/>
            </a:pPr>
            <a:r>
              <a:rPr lang="en-US" sz="14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Indicator of whether the water is safe for human consumption, based on various water quality parameters.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64A7AD1-07CA-E3D4-0CB5-362233B70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41"/>
    </mc:Choice>
    <mc:Fallback>
      <p:transition spd="slow" advTm="6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76131" y="422566"/>
            <a:ext cx="12188952" cy="507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4"/>
              </a:lnSpc>
              <a:buNone/>
            </a:pPr>
            <a:r>
              <a:rPr lang="en-US" sz="3750" dirty="0"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Exploration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76131" y="1580755"/>
            <a:ext cx="2666333" cy="2704424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42814" y="4426946"/>
            <a:ext cx="2932967" cy="215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HISTOGRAM OF NUMERIC VARIABBELS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14" y="4952020"/>
            <a:ext cx="2932967" cy="12641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1"/>
              </a:lnSpc>
              <a:spcBef>
                <a:spcPts val="543"/>
              </a:spcBef>
            </a:pPr>
            <a:r>
              <a:rPr lang="en-US" sz="1275" kern="0" spc="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Histograms reveal varied distributions of water quality parameters, indicating both normal patterns and potential contamination or extreme conditions</a:t>
            </a:r>
          </a:p>
        </p:txBody>
      </p:sp>
      <p:sp>
        <p:nvSpPr>
          <p:cNvPr id="8" name="Object 7"/>
          <p:cNvSpPr/>
          <p:nvPr/>
        </p:nvSpPr>
        <p:spPr>
          <a:xfrm>
            <a:off x="3332917" y="1580755"/>
            <a:ext cx="2666333" cy="27044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199600" y="4426946"/>
            <a:ext cx="2932967" cy="431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BOX PLOT OF WATER QUALITY VARIABLES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3441290" y="4928907"/>
            <a:ext cx="2467897" cy="1516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1"/>
              </a:lnSpc>
              <a:spcBef>
                <a:spcPts val="543"/>
              </a:spcBef>
              <a:buNone/>
            </a:pPr>
            <a:r>
              <a:rPr lang="en-US" sz="1275" kern="0" spc="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Boxplots reveal varied distributions and potential skewness in water quality parameters, aiding in data preprocessing and model-building decisions</a:t>
            </a:r>
          </a:p>
        </p:txBody>
      </p:sp>
      <p:sp>
        <p:nvSpPr>
          <p:cNvPr id="12" name="Object 11"/>
          <p:cNvSpPr/>
          <p:nvPr/>
        </p:nvSpPr>
        <p:spPr>
          <a:xfrm>
            <a:off x="6189702" y="1580755"/>
            <a:ext cx="2666333" cy="2704424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056386" y="4426946"/>
            <a:ext cx="2932967" cy="431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DONUT CHART OF POTABILITY DISTRIBUTIONS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56387" y="4928906"/>
            <a:ext cx="2799647" cy="1629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1"/>
              </a:lnSpc>
              <a:spcBef>
                <a:spcPts val="543"/>
              </a:spcBef>
              <a:buNone/>
            </a:pPr>
            <a:r>
              <a:rPr lang="en-US" sz="1400" dirty="0"/>
              <a:t> </a:t>
            </a:r>
            <a:r>
              <a:rPr lang="en-US" sz="1275" kern="0" spc="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Donut chart shows 61% non-potable and 39% potable water samples, highlighting dataset imbalance.</a:t>
            </a:r>
          </a:p>
        </p:txBody>
      </p:sp>
      <p:sp>
        <p:nvSpPr>
          <p:cNvPr id="16" name="Object 15"/>
          <p:cNvSpPr/>
          <p:nvPr/>
        </p:nvSpPr>
        <p:spPr>
          <a:xfrm>
            <a:off x="9046488" y="1580755"/>
            <a:ext cx="2666333" cy="2704424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913171" y="4426946"/>
            <a:ext cx="2932967" cy="431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HEATMAP OF CORRELATION MATRIX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8913172" y="4928907"/>
            <a:ext cx="2799650" cy="15169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1"/>
              </a:lnSpc>
              <a:spcBef>
                <a:spcPts val="543"/>
              </a:spcBef>
              <a:buNone/>
            </a:pPr>
            <a:r>
              <a:rPr lang="en-US" sz="1275" kern="0" spc="3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Heatmap shows generally weak correlations among water quality parameters and with potability, indicating the complexity of predicting water potability.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47437A-858F-A82A-6ED9-5C540E5E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487" y="1580754"/>
            <a:ext cx="2666334" cy="2704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DA0181-BE65-6D90-BC0B-190A050E5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702" y="1580753"/>
            <a:ext cx="2666332" cy="27044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322F0-B81E-02DB-6F90-B7F069E3A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1" y="1580755"/>
            <a:ext cx="2654495" cy="27044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60D2B7-A16C-B634-2D1F-141323CAC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2917" y="1575607"/>
            <a:ext cx="2654495" cy="2704422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4F3A74D4-DA25-94FE-C767-64ED5A8E3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32"/>
    </mc:Choice>
    <mc:Fallback>
      <p:transition spd="slow" advTm="7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234"/>
            <a:ext cx="12188952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195"/>
              </a:lnSpc>
              <a:buNone/>
            </a:pPr>
            <a:r>
              <a:rPr lang="en-US" sz="3000" b="1" dirty="0">
                <a:solidFill>
                  <a:srgbClr val="0F3332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Preprocessing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0782" y="2153600"/>
            <a:ext cx="761810" cy="76181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15199" y="3325179"/>
            <a:ext cx="3750007" cy="2656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3"/>
              </a:lnSpc>
              <a:buNone/>
            </a:pPr>
            <a:r>
              <a:rPr lang="en-US" sz="1530" kern="0" spc="31" dirty="0">
                <a:solidFill>
                  <a:srgbClr val="0F333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Missing Value Imputation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15199" y="3660376"/>
            <a:ext cx="3750007" cy="699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36"/>
              </a:lnSpc>
              <a:spcBef>
                <a:spcPts val="537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Employed various imputation techniques, such as mean/median imputation, to handle missing values in the dataset.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61" y="2153600"/>
            <a:ext cx="761810" cy="76181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82322" y="3325179"/>
            <a:ext cx="3624309" cy="2656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3"/>
              </a:lnSpc>
              <a:buNone/>
            </a:pPr>
            <a:r>
              <a:rPr lang="en-US" sz="1530" kern="0" spc="31" dirty="0">
                <a:solidFill>
                  <a:srgbClr val="0F333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Balancing with ADASYN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282322" y="3660376"/>
            <a:ext cx="3624309" cy="932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36"/>
              </a:lnSpc>
              <a:spcBef>
                <a:spcPts val="537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the ADASYN (Adaptive Synthetic Sampling Approach for Imbalanced Learning) method to generate synthetic samples and balance the class distribution in the dataset.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6154" y="2173598"/>
            <a:ext cx="971307" cy="742764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202308" y="3325179"/>
            <a:ext cx="3592884" cy="5313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3"/>
              </a:lnSpc>
              <a:buNone/>
            </a:pPr>
            <a:r>
              <a:rPr lang="en-US" sz="1530" kern="0" spc="31" dirty="0">
                <a:solidFill>
                  <a:srgbClr val="0F333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Effective Model Training and Evaluation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202308" y="3926057"/>
            <a:ext cx="3592884" cy="932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36"/>
              </a:lnSpc>
              <a:spcBef>
                <a:spcPts val="537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Ensured the preprocessed dataset with imputed missing values and balanced classes would enable effective training and reliable evaluation of the predictive model.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0" y="5580255"/>
            <a:ext cx="12188952" cy="1276031"/>
          </a:xfrm>
          <a:prstGeom prst="rect">
            <a:avLst/>
          </a:prstGeom>
          <a:solidFill>
            <a:srgbClr val="DC582A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595521" y="5880098"/>
            <a:ext cx="10997911" cy="9676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16"/>
              </a:lnSpc>
              <a:buNone/>
            </a:pPr>
            <a:r>
              <a:rPr lang="en-US" sz="1913" kern="0" spc="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data preprocessing steps of missing value imputation and dataset balancing using ADASYN were crucial to preparing the data for effective model training and evaluation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578B7A5-1E33-F219-3039-B94921E50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50"/>
    </mc:Choice>
    <mc:Fallback>
      <p:transition spd="slow" advTm="6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76181" cy="144743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22566"/>
            <a:ext cx="12188952" cy="507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4"/>
              </a:lnSpc>
              <a:buNone/>
            </a:pPr>
            <a:r>
              <a:rPr lang="en-US" sz="375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Model Building and Evaluation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016659"/>
            <a:ext cx="12188952" cy="3160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89"/>
              </a:lnSpc>
              <a:spcBef>
                <a:spcPts val="672"/>
              </a:spcBef>
              <a:buNone/>
            </a:pPr>
            <a:r>
              <a:rPr lang="en-US" sz="1594" kern="0" spc="48" dirty="0">
                <a:latin typeface="Roboto" pitchFamily="34" charset="0"/>
                <a:ea typeface="Roboto" pitchFamily="34" charset="-122"/>
                <a:cs typeface="Roboto" pitchFamily="34" charset="-120"/>
              </a:rPr>
              <a:t>Accuracy, AUC, Recall, Precision, and F1-Score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90450" y="2703871"/>
            <a:ext cx="1470658" cy="3421147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44129" y="6288985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95484" y="5531848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66%</a:t>
            </a:r>
            <a:endParaRPr lang="en-US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234E041A-B2E6-1783-5B66-BBE74FCDF2C1}"/>
              </a:ext>
            </a:extLst>
          </p:cNvPr>
          <p:cNvSpPr/>
          <p:nvPr/>
        </p:nvSpPr>
        <p:spPr>
          <a:xfrm>
            <a:off x="1930550" y="3156155"/>
            <a:ext cx="1470658" cy="2968863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0AB77AA2-14FE-61B3-ABBD-02FC34BF80B1}"/>
              </a:ext>
            </a:extLst>
          </p:cNvPr>
          <p:cNvSpPr/>
          <p:nvPr/>
        </p:nvSpPr>
        <p:spPr>
          <a:xfrm>
            <a:off x="2435584" y="5531848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65%</a:t>
            </a:r>
            <a:endParaRPr lang="en-US" dirty="0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CCDD06FA-2F41-2B84-C822-3A0FCEBEE2FC}"/>
              </a:ext>
            </a:extLst>
          </p:cNvPr>
          <p:cNvSpPr/>
          <p:nvPr/>
        </p:nvSpPr>
        <p:spPr>
          <a:xfrm>
            <a:off x="3633959" y="4090219"/>
            <a:ext cx="1470658" cy="2034799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79042AB2-32B6-CC1C-32B8-EE9BBB53E36C}"/>
              </a:ext>
            </a:extLst>
          </p:cNvPr>
          <p:cNvSpPr/>
          <p:nvPr/>
        </p:nvSpPr>
        <p:spPr>
          <a:xfrm>
            <a:off x="3787638" y="6288985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itchFamily="34" charset="0"/>
                <a:ea typeface="Roboto" pitchFamily="34" charset="-122"/>
                <a:cs typeface="Roboto" pitchFamily="34" charset="-120"/>
              </a:rPr>
              <a:t>Decision Tree</a:t>
            </a:r>
            <a:endParaRPr lang="en-US" dirty="0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AA2C26AD-4CBB-42F6-6330-A9B53B76331B}"/>
              </a:ext>
            </a:extLst>
          </p:cNvPr>
          <p:cNvSpPr/>
          <p:nvPr/>
        </p:nvSpPr>
        <p:spPr>
          <a:xfrm>
            <a:off x="4138993" y="5531848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64%</a:t>
            </a:r>
            <a:endParaRPr lang="en-US" dirty="0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E27DCC5F-0FE5-563E-3C72-1C6976A582B1}"/>
              </a:ext>
            </a:extLst>
          </p:cNvPr>
          <p:cNvSpPr/>
          <p:nvPr/>
        </p:nvSpPr>
        <p:spPr>
          <a:xfrm>
            <a:off x="5389801" y="1887795"/>
            <a:ext cx="1470658" cy="423722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FF5FBF7B-DD62-2948-E5E0-72395C4AACCD}"/>
              </a:ext>
            </a:extLst>
          </p:cNvPr>
          <p:cNvSpPr/>
          <p:nvPr/>
        </p:nvSpPr>
        <p:spPr>
          <a:xfrm>
            <a:off x="5543480" y="6288985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dirty="0"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1DA24A1-3666-C03D-E859-2680C182C08F}"/>
              </a:ext>
            </a:extLst>
          </p:cNvPr>
          <p:cNvSpPr/>
          <p:nvPr/>
        </p:nvSpPr>
        <p:spPr>
          <a:xfrm>
            <a:off x="5894835" y="5531848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76%</a:t>
            </a:r>
            <a:endParaRPr lang="en-US" dirty="0"/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44BD4C8E-76FB-8C10-61C1-590FD3DED751}"/>
              </a:ext>
            </a:extLst>
          </p:cNvPr>
          <p:cNvSpPr/>
          <p:nvPr/>
        </p:nvSpPr>
        <p:spPr>
          <a:xfrm>
            <a:off x="7129901" y="2871020"/>
            <a:ext cx="1470658" cy="3254000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15B90C8-FD74-198C-7365-88C43F71D37E}"/>
              </a:ext>
            </a:extLst>
          </p:cNvPr>
          <p:cNvSpPr/>
          <p:nvPr/>
        </p:nvSpPr>
        <p:spPr>
          <a:xfrm>
            <a:off x="7283580" y="6288986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CatBoost</a:t>
            </a:r>
            <a:endParaRPr lang="en-US" dirty="0"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ADE53221-CE93-ADEE-6BA9-16B53D87608C}"/>
              </a:ext>
            </a:extLst>
          </p:cNvPr>
          <p:cNvSpPr/>
          <p:nvPr/>
        </p:nvSpPr>
        <p:spPr>
          <a:xfrm>
            <a:off x="7634935" y="5531849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73%</a:t>
            </a:r>
            <a:endParaRPr lang="en-US" dirty="0"/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0A7BB14-C238-BD28-3CE4-B674C25957C9}"/>
              </a:ext>
            </a:extLst>
          </p:cNvPr>
          <p:cNvSpPr/>
          <p:nvPr/>
        </p:nvSpPr>
        <p:spPr>
          <a:xfrm>
            <a:off x="8871481" y="2871020"/>
            <a:ext cx="1470658" cy="3253998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00EA5F21-F3F2-B43C-3669-AA958CF68F47}"/>
              </a:ext>
            </a:extLst>
          </p:cNvPr>
          <p:cNvSpPr/>
          <p:nvPr/>
        </p:nvSpPr>
        <p:spPr>
          <a:xfrm>
            <a:off x="9025160" y="6288984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LightBGM</a:t>
            </a:r>
            <a:endParaRPr lang="en-US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2B946F7E-9377-1F3F-1F91-53B3577F7134}"/>
              </a:ext>
            </a:extLst>
          </p:cNvPr>
          <p:cNvSpPr/>
          <p:nvPr/>
        </p:nvSpPr>
        <p:spPr>
          <a:xfrm>
            <a:off x="9376515" y="5531847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73%</a:t>
            </a:r>
            <a:endParaRPr lang="en-US" dirty="0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75AAA03E-06AB-2FD3-3AFB-BE3DC6324F5C}"/>
              </a:ext>
            </a:extLst>
          </p:cNvPr>
          <p:cNvSpPr/>
          <p:nvPr/>
        </p:nvSpPr>
        <p:spPr>
          <a:xfrm>
            <a:off x="10534108" y="2212258"/>
            <a:ext cx="1470658" cy="3912762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0279D919-2E7C-57AA-263F-D0F9CD70CD1D}"/>
              </a:ext>
            </a:extLst>
          </p:cNvPr>
          <p:cNvSpPr/>
          <p:nvPr/>
        </p:nvSpPr>
        <p:spPr>
          <a:xfrm>
            <a:off x="10687787" y="6288986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XGBoost</a:t>
            </a:r>
            <a:endParaRPr lang="en-US" dirty="0"/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13331446-FB94-6796-9E13-74B3FF5AD0D1}"/>
              </a:ext>
            </a:extLst>
          </p:cNvPr>
          <p:cNvSpPr/>
          <p:nvPr/>
        </p:nvSpPr>
        <p:spPr>
          <a:xfrm>
            <a:off x="11039142" y="5531849"/>
            <a:ext cx="785616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en-US" sz="300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74%</a:t>
            </a:r>
            <a:endParaRPr lang="en-US" dirty="0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302D7881-EF20-16AE-9D43-769E786BB274}"/>
              </a:ext>
            </a:extLst>
          </p:cNvPr>
          <p:cNvSpPr/>
          <p:nvPr/>
        </p:nvSpPr>
        <p:spPr>
          <a:xfrm>
            <a:off x="1949811" y="6260744"/>
            <a:ext cx="1316979" cy="318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latin typeface="Roboto" pitchFamily="34" charset="0"/>
                <a:ea typeface="Roboto" pitchFamily="34" charset="-122"/>
                <a:cs typeface="Roboto" pitchFamily="34" charset="-120"/>
              </a:rPr>
              <a:t>KNN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8DA7DF8-2052-0D15-B2A8-3D456E036F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976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76"/>
    </mc:Choice>
    <mc:Fallback>
      <p:transition spd="slow" advTm="5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234"/>
            <a:ext cx="12188952" cy="405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195"/>
              </a:lnSpc>
            </a:pPr>
            <a:r>
              <a:rPr lang="en-US" sz="3000" b="1" dirty="0">
                <a:solidFill>
                  <a:srgbClr val="0F333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Evaluation After Hyperparameter Tuning</a:t>
            </a:r>
          </a:p>
          <a:p>
            <a:pPr algn="l">
              <a:lnSpc>
                <a:spcPts val="3195"/>
              </a:lnSpc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1" y="1523619"/>
            <a:ext cx="5618345" cy="76531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094476" y="1523619"/>
            <a:ext cx="5618345" cy="76531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Accuracy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4DB2A0-3659-AD71-ADAB-A3B5A91BC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14134"/>
              </p:ext>
            </p:extLst>
          </p:nvPr>
        </p:nvGraphicFramePr>
        <p:xfrm>
          <a:off x="476129" y="1461345"/>
          <a:ext cx="11236691" cy="45328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9110">
                  <a:extLst>
                    <a:ext uri="{9D8B030D-6E8A-4147-A177-3AD203B41FA5}">
                      <a16:colId xmlns:a16="http://schemas.microsoft.com/office/drawing/2014/main" val="3372594720"/>
                    </a:ext>
                  </a:extLst>
                </a:gridCol>
                <a:gridCol w="7857581">
                  <a:extLst>
                    <a:ext uri="{9D8B030D-6E8A-4147-A177-3AD203B41FA5}">
                      <a16:colId xmlns:a16="http://schemas.microsoft.com/office/drawing/2014/main" val="2564287703"/>
                    </a:ext>
                  </a:extLst>
                </a:gridCol>
              </a:tblGrid>
              <a:tr h="8273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FFFFFF"/>
                        </a:solidFill>
                        <a:latin typeface="Lato Regular" pitchFamily="34" charset="0"/>
                        <a:ea typeface="Lato Regular" pitchFamily="34" charset="-122"/>
                        <a:cs typeface="Lato Regular" pitchFamily="34" charset="-120"/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rgbClr val="FFFFFF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dirty="0">
                        <a:solidFill>
                          <a:srgbClr val="FFFFFF"/>
                        </a:solidFill>
                        <a:latin typeface="Lato Regular" pitchFamily="34" charset="0"/>
                        <a:ea typeface="Lato Regular" pitchFamily="34" charset="-122"/>
                        <a:cs typeface="Lato Regular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rgbClr val="FFFFFF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Accuracy Score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1305"/>
                  </a:ext>
                </a:extLst>
              </a:tr>
              <a:tr h="789597">
                <a:tc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 Classifier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400" dirty="0"/>
                        <a:t>Before tuning, the Random Forest model achieved an accuracy of 75.80% with an F1-score of 0.75. After tuning, the accuracy slightly decreased to 75.43%, but the F1-score remained consistent at 0.75.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816730"/>
                  </a:ext>
                </a:extLst>
              </a:tr>
              <a:tr h="789597">
                <a:tc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CatBoost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400" dirty="0"/>
                        <a:t>Before tuning, </a:t>
                      </a:r>
                      <a:r>
                        <a:rPr lang="en-US" sz="1400" dirty="0" err="1"/>
                        <a:t>CatBoost</a:t>
                      </a:r>
                      <a:r>
                        <a:rPr lang="en-US" sz="1400" dirty="0"/>
                        <a:t> had an accuracy of 73.58% and an F1-score of 0.74. After tuning, the accuracy improved to 75.31%, and the F1-score increased to 0.75.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39650"/>
                  </a:ext>
                </a:extLst>
              </a:tr>
              <a:tr h="78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LightGBM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                        </a:t>
                      </a:r>
                    </a:p>
                    <a:p>
                      <a:pPr algn="l"/>
                      <a:r>
                        <a:rPr lang="en-US" sz="1400" dirty="0" err="1"/>
                        <a:t>LightGBM</a:t>
                      </a:r>
                      <a:r>
                        <a:rPr lang="en-US" sz="1400" dirty="0"/>
                        <a:t> achieved an accuracy of 73.09% with an F1-score of 0.73. Following hyperparameter tuning, its accuracy rose to 75.68%, and the F1-score improved to 0.76.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25085"/>
                  </a:ext>
                </a:extLst>
              </a:tr>
              <a:tr h="78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XGBoost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XGBoost's</a:t>
                      </a:r>
                      <a:r>
                        <a:rPr lang="en-US" sz="1400" dirty="0"/>
                        <a:t> initial accuracy was 74.69% with an F1-score of 0.76. After tuning, the accuracy decreased to 72.47%, and the F1-score dropped to 0.72.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1645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6674CA-D925-B334-BF89-EFCBA8118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391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7"/>
    </mc:Choice>
    <mc:Fallback>
      <p:transition spd="slow" advTm="4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88"/>
            <a:ext cx="12188952" cy="481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latin typeface="Playfair Display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  <a:endParaRPr lang="en-US" dirty="0">
              <a:latin typeface="Playfair Display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095101" y="1875956"/>
            <a:ext cx="714196" cy="714196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9910" y="2111696"/>
            <a:ext cx="285679" cy="23806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999750" y="1821201"/>
            <a:ext cx="424232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Top-Performing Model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999750" y="2138066"/>
            <a:ext cx="4242327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emerged as the overall top-performing model, excelling in accuracy, AUC, precision, and F1 score, with a high Kappa coefficient and MCC.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095101" y="3418620"/>
            <a:ext cx="714196" cy="714196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2379" y="3587405"/>
            <a:ext cx="361860" cy="35233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999750" y="3363865"/>
            <a:ext cx="424232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Strong XGBoost Performance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999750" y="3680730"/>
            <a:ext cx="4242327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XGBoost also demonstrated strong performance, particularly in recall and MCC.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6332541" y="1875956"/>
            <a:ext cx="714196" cy="714196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13889" y="2057295"/>
            <a:ext cx="352337" cy="35233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237190" y="1821201"/>
            <a:ext cx="424232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Accuracy and Reliability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7237190" y="2138066"/>
            <a:ext cx="4242327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 accuracy, AUC, precision, and F1 score of Random Forest indicate its reliability in predicting </a:t>
            </a: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water potability.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6332541" y="3418620"/>
            <a:ext cx="714196" cy="714196"/>
          </a:xfrm>
          <a:prstGeom prst="ellipse">
            <a:avLst/>
          </a:prstGeom>
          <a:solidFill>
            <a:srgbClr val="B9D5B1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6439" y="3612514"/>
            <a:ext cx="323769" cy="32376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7237190" y="3363865"/>
            <a:ext cx="424232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 Metrics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7237190" y="3680730"/>
            <a:ext cx="4242327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spcBef>
                <a:spcPts val="668"/>
              </a:spcBef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high Kappa coefficient and MCC for Random Forest suggest its robustness and ability to handle imbalanced data.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0" y="5066033"/>
            <a:ext cx="12188952" cy="1790252"/>
          </a:xfrm>
          <a:prstGeom prst="rect">
            <a:avLst/>
          </a:prstGeom>
          <a:solidFill>
            <a:srgbClr val="143642"/>
          </a:solidFill>
        </p:spPr>
        <p:txBody>
          <a:bodyPr/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017039" y="5378375"/>
            <a:ext cx="10154873" cy="1151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5F6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results demonstrate the effectiveness of ensemble learning techniques, particularly Random Forest and XGBoost, in accurately predicting water potability. These models provide a reliable and robust solution for this important environmental challenge.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06C222F-8AA1-2F77-A864-C8718DF46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47"/>
    </mc:Choice>
    <mc:Fallback>
      <p:transition spd="slow" advTm="57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1144</Words>
  <Application>Microsoft Office PowerPoint</Application>
  <PresentationFormat>Widescreen</PresentationFormat>
  <Paragraphs>138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Playfair Display</vt:lpstr>
      <vt:lpstr>Lato Regular</vt:lpstr>
      <vt:lpstr>Arial</vt:lpstr>
      <vt:lpstr>Roboto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Water Potability Ensuring Safe Drinking Water</dc:title>
  <dc:subject>Predicting Water Potability Ensuring Safe Drinking Water</dc:subject>
  <dc:creator>sarveshshanthibooshan@gmail.com</dc:creator>
  <cp:lastModifiedBy>shanthibooshan subramanian</cp:lastModifiedBy>
  <cp:revision>8</cp:revision>
  <dcterms:created xsi:type="dcterms:W3CDTF">2024-07-21T22:32:02Z</dcterms:created>
  <dcterms:modified xsi:type="dcterms:W3CDTF">2024-07-22T03:22:47Z</dcterms:modified>
</cp:coreProperties>
</file>